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8AC2"/>
    <a:srgbClr val="E6A9C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49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66224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291002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230770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148628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192091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25344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85452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159664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939132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386407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44ACE1-1E26-D741-94EA-3F42770D2EE5}" type="datetimeFigureOut">
              <a:rPr kumimoji="1" lang="ja-JP" altLang="en-US" smtClean="0"/>
              <a:t>17/01/26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186265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4ACE1-1E26-D741-94EA-3F42770D2EE5}" type="datetimeFigureOut">
              <a:rPr kumimoji="1" lang="ja-JP" altLang="en-US" smtClean="0"/>
              <a:t>17/01/26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2022B-AA33-F24E-B356-77CC27CFC848}" type="slidenum">
              <a:rPr kumimoji="1" lang="ja-JP" altLang="en-US" smtClean="0"/>
              <a:t>‹#›</a:t>
            </a:fld>
            <a:endParaRPr kumimoji="1" lang="ja-JP" altLang="en-US"/>
          </a:p>
        </p:txBody>
      </p:sp>
    </p:spTree>
    <p:extLst>
      <p:ext uri="{BB962C8B-B14F-4D97-AF65-F5344CB8AC3E}">
        <p14:creationId xmlns:p14="http://schemas.microsoft.com/office/powerpoint/2010/main" val="3885024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elegrance.com"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IMG_0020.JPG"/>
          <p:cNvPicPr>
            <a:picLocks noChangeAspect="1"/>
          </p:cNvPicPr>
          <p:nvPr/>
        </p:nvPicPr>
        <p:blipFill rotWithShape="1">
          <a:blip r:embed="rId2">
            <a:alphaModFix amt="40000"/>
            <a:extLst>
              <a:ext uri="{28A0092B-C50C-407E-A947-70E740481C1C}">
                <a14:useLocalDpi xmlns:a14="http://schemas.microsoft.com/office/drawing/2010/main" val="0"/>
              </a:ext>
            </a:extLst>
          </a:blip>
          <a:srcRect l="-291" t="27996" r="-1219" b="14455"/>
          <a:stretch/>
        </p:blipFill>
        <p:spPr>
          <a:xfrm>
            <a:off x="-121608" y="0"/>
            <a:ext cx="9350052" cy="6911884"/>
          </a:xfrm>
          <a:prstGeom prst="rect">
            <a:avLst/>
          </a:prstGeom>
        </p:spPr>
      </p:pic>
      <p:sp>
        <p:nvSpPr>
          <p:cNvPr id="2" name="タイトル 1"/>
          <p:cNvSpPr>
            <a:spLocks noGrp="1"/>
          </p:cNvSpPr>
          <p:nvPr>
            <p:ph type="ctrTitle"/>
          </p:nvPr>
        </p:nvSpPr>
        <p:spPr>
          <a:xfrm>
            <a:off x="685800" y="-71701"/>
            <a:ext cx="7772400" cy="706669"/>
          </a:xfrm>
        </p:spPr>
        <p:txBody>
          <a:bodyPr>
            <a:normAutofit/>
          </a:bodyPr>
          <a:lstStyle/>
          <a:p>
            <a:r>
              <a:rPr kumimoji="1" lang="ja-JP" altLang="en-US" sz="2800" b="1" i="1" dirty="0" smtClean="0">
                <a:solidFill>
                  <a:srgbClr val="FF8AC2"/>
                </a:solidFill>
                <a:latin typeface="ＤＦＰ太丸ゴシック体"/>
                <a:ea typeface="ＤＦＰ太丸ゴシック体"/>
                <a:cs typeface="ＤＦＰ太丸ゴシック体"/>
              </a:rPr>
              <a:t>エレグランスコラボレッスンの募集について</a:t>
            </a:r>
            <a:endParaRPr kumimoji="1" lang="ja-JP" altLang="en-US" sz="2800" b="1" i="1" dirty="0">
              <a:solidFill>
                <a:srgbClr val="FF8AC2"/>
              </a:solidFill>
              <a:latin typeface="ＤＦＰ太丸ゴシック体"/>
              <a:ea typeface="ＤＦＰ太丸ゴシック体"/>
              <a:cs typeface="ＤＦＰ太丸ゴシック体"/>
            </a:endParaRPr>
          </a:p>
        </p:txBody>
      </p:sp>
      <p:sp>
        <p:nvSpPr>
          <p:cNvPr id="3" name="サブタイトル 2"/>
          <p:cNvSpPr>
            <a:spLocks noGrp="1"/>
          </p:cNvSpPr>
          <p:nvPr>
            <p:ph type="subTitle" idx="1"/>
          </p:nvPr>
        </p:nvSpPr>
        <p:spPr>
          <a:xfrm>
            <a:off x="425786" y="513378"/>
            <a:ext cx="8275708" cy="1161859"/>
          </a:xfrm>
        </p:spPr>
        <p:txBody>
          <a:bodyPr>
            <a:normAutofit/>
          </a:bodyPr>
          <a:lstStyle/>
          <a:p>
            <a:r>
              <a:rPr kumimoji="1" lang="ja-JP" altLang="en-US" sz="1200" dirty="0" smtClean="0">
                <a:solidFill>
                  <a:schemeClr val="tx1"/>
                </a:solidFill>
                <a:latin typeface="ＤＦＰ太丸ゴシック体"/>
                <a:ea typeface="ＤＦＰ太丸ゴシック体"/>
                <a:cs typeface="ＤＦＰ太丸ゴシック体"/>
              </a:rPr>
              <a:t>エレグランスのエプロンをご愛用のお客様で</a:t>
            </a:r>
            <a:endParaRPr kumimoji="1" lang="en-US" altLang="ja-JP" sz="1200" dirty="0" smtClean="0">
              <a:solidFill>
                <a:schemeClr val="tx1"/>
              </a:solidFill>
              <a:latin typeface="ＤＦＰ太丸ゴシック体"/>
              <a:ea typeface="ＤＦＰ太丸ゴシック体"/>
              <a:cs typeface="ＤＦＰ太丸ゴシック体"/>
            </a:endParaRPr>
          </a:p>
          <a:p>
            <a:r>
              <a:rPr kumimoji="1" lang="ja-JP" altLang="en-US" sz="1200" dirty="0" smtClean="0">
                <a:solidFill>
                  <a:schemeClr val="tx1"/>
                </a:solidFill>
                <a:latin typeface="ＤＦＰ太丸ゴシック体"/>
                <a:ea typeface="ＤＦＰ太丸ゴシック体"/>
                <a:cs typeface="ＤＦＰ太丸ゴシック体"/>
              </a:rPr>
              <a:t>サロンまたはお教室を主宰なさっているみなさまとのコラボレーションを募集しております。</a:t>
            </a:r>
            <a:endParaRPr kumimoji="1" lang="en-US" altLang="ja-JP" sz="1200" dirty="0" smtClean="0">
              <a:solidFill>
                <a:schemeClr val="tx1"/>
              </a:solidFill>
              <a:latin typeface="ＤＦＰ太丸ゴシック体"/>
              <a:ea typeface="ＤＦＰ太丸ゴシック体"/>
              <a:cs typeface="ＤＦＰ太丸ゴシック体"/>
            </a:endParaRPr>
          </a:p>
          <a:p>
            <a:r>
              <a:rPr kumimoji="1" lang="ja-JP" altLang="en-US" sz="1200" dirty="0" smtClean="0">
                <a:solidFill>
                  <a:srgbClr val="FF0000"/>
                </a:solidFill>
                <a:latin typeface="ＤＦＰ太丸ゴシック体"/>
                <a:ea typeface="ＤＦＰ太丸ゴシック体"/>
                <a:cs typeface="ＤＦＰ太丸ゴシック体"/>
              </a:rPr>
              <a:t>生徒様にもエレグランスのエプロンをお勧めしたい！</a:t>
            </a:r>
            <a:endParaRPr kumimoji="1" lang="en-US" altLang="ja-JP" sz="1200" dirty="0" smtClean="0">
              <a:solidFill>
                <a:srgbClr val="FF0000"/>
              </a:solidFill>
              <a:latin typeface="ＤＦＰ太丸ゴシック体"/>
              <a:ea typeface="ＤＦＰ太丸ゴシック体"/>
              <a:cs typeface="ＤＦＰ太丸ゴシック体"/>
            </a:endParaRPr>
          </a:p>
          <a:p>
            <a:r>
              <a:rPr lang="ja-JP" altLang="en-US" sz="1200" dirty="0" smtClean="0">
                <a:solidFill>
                  <a:srgbClr val="FF0000"/>
                </a:solidFill>
                <a:latin typeface="ＤＦＰ太丸ゴシック体"/>
                <a:ea typeface="ＤＦＰ太丸ゴシック体"/>
                <a:cs typeface="ＤＦＰ太丸ゴシック体"/>
              </a:rPr>
              <a:t>エプロンお持ちでないお客様にも気軽に参加していただきたい！</a:t>
            </a:r>
            <a:endParaRPr lang="en-US" altLang="ja-JP" sz="1200" dirty="0" smtClean="0">
              <a:solidFill>
                <a:srgbClr val="FF0000"/>
              </a:solidFill>
              <a:latin typeface="ＤＦＰ太丸ゴシック体"/>
              <a:ea typeface="ＤＦＰ太丸ゴシック体"/>
              <a:cs typeface="ＤＦＰ太丸ゴシック体"/>
            </a:endParaRPr>
          </a:p>
          <a:p>
            <a:r>
              <a:rPr lang="ja-JP" altLang="en-US" sz="1200" dirty="0" smtClean="0">
                <a:solidFill>
                  <a:schemeClr val="tx1"/>
                </a:solidFill>
                <a:latin typeface="ＤＦＰ太丸ゴシック体"/>
                <a:ea typeface="ＤＦＰ太丸ゴシック体"/>
                <a:cs typeface="ＤＦＰ太丸ゴシック体"/>
              </a:rPr>
              <a:t>そんなお声をいただき企画いたしました。</a:t>
            </a:r>
            <a:r>
              <a:rPr kumimoji="1" lang="ja-JP" altLang="en-US" sz="1200" dirty="0" smtClean="0">
                <a:solidFill>
                  <a:schemeClr val="tx1"/>
                </a:solidFill>
                <a:latin typeface="ＤＦＰ太丸ゴシック体"/>
                <a:ea typeface="ＤＦＰ太丸ゴシック体"/>
                <a:cs typeface="ＤＦＰ太丸ゴシック体"/>
              </a:rPr>
              <a:t>奮ってご応募いただけましたら幸いです。</a:t>
            </a:r>
            <a:endParaRPr kumimoji="1" lang="ja-JP" altLang="en-US" sz="1200" dirty="0">
              <a:solidFill>
                <a:schemeClr val="tx1"/>
              </a:solidFill>
              <a:latin typeface="ＤＦＰ太丸ゴシック体"/>
              <a:ea typeface="ＤＦＰ太丸ゴシック体"/>
              <a:cs typeface="ＤＦＰ太丸ゴシック体"/>
            </a:endParaRPr>
          </a:p>
        </p:txBody>
      </p:sp>
      <p:sp>
        <p:nvSpPr>
          <p:cNvPr id="4" name="サブタイトル 2"/>
          <p:cNvSpPr txBox="1">
            <a:spLocks/>
          </p:cNvSpPr>
          <p:nvPr/>
        </p:nvSpPr>
        <p:spPr>
          <a:xfrm>
            <a:off x="1361860" y="1712700"/>
            <a:ext cx="6400800" cy="820523"/>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800" b="1" i="1" u="sng" dirty="0" smtClean="0">
                <a:solidFill>
                  <a:srgbClr val="0000FF"/>
                </a:solidFill>
                <a:latin typeface="ＤＦＰ太丸ゴシック体"/>
                <a:ea typeface="ＤＦＰ太丸ゴシック体"/>
                <a:cs typeface="ＤＦＰ太丸ゴシック体"/>
              </a:rPr>
              <a:t>ご応募の条件</a:t>
            </a:r>
            <a:endParaRPr lang="en-US" altLang="ja-JP" sz="1800" b="1" i="1" u="sng" dirty="0" smtClean="0">
              <a:solidFill>
                <a:srgbClr val="0000FF"/>
              </a:solidFill>
              <a:latin typeface="ＤＦＰ太丸ゴシック体"/>
              <a:ea typeface="ＤＦＰ太丸ゴシック体"/>
              <a:cs typeface="ＤＦＰ太丸ゴシック体"/>
            </a:endParaRPr>
          </a:p>
          <a:p>
            <a:r>
              <a:rPr lang="ja-JP" altLang="en-US" sz="1300" dirty="0" smtClean="0">
                <a:solidFill>
                  <a:schemeClr val="tx1"/>
                </a:solidFill>
                <a:latin typeface="ＤＦＰ太丸ゴシック体"/>
                <a:ea typeface="ＤＦＰ太丸ゴシック体"/>
                <a:cs typeface="ＤＦＰ太丸ゴシック体"/>
              </a:rPr>
              <a:t>エレグランスのお客様でサロンまたはお教室を主宰なさっていらっしゃる方</a:t>
            </a:r>
            <a:endParaRPr lang="en-US" altLang="ja-JP" sz="1300" dirty="0" smtClean="0">
              <a:solidFill>
                <a:schemeClr val="tx1"/>
              </a:solidFill>
              <a:latin typeface="ＤＦＰ太丸ゴシック体"/>
              <a:ea typeface="ＤＦＰ太丸ゴシック体"/>
              <a:cs typeface="ＤＦＰ太丸ゴシック体"/>
            </a:endParaRPr>
          </a:p>
          <a:p>
            <a:r>
              <a:rPr lang="ja-JP" altLang="en-US" sz="1300" dirty="0" smtClean="0">
                <a:solidFill>
                  <a:schemeClr val="tx1"/>
                </a:solidFill>
                <a:latin typeface="ＤＦＰ太丸ゴシック体"/>
                <a:ea typeface="ＤＦＰ太丸ゴシック体"/>
                <a:cs typeface="ＤＦＰ太丸ゴシック体"/>
              </a:rPr>
              <a:t>（規模、自宅・出張など問いません）</a:t>
            </a:r>
            <a:endParaRPr lang="ja-JP" altLang="en-US" sz="1300" dirty="0">
              <a:solidFill>
                <a:schemeClr val="tx1"/>
              </a:solidFill>
              <a:latin typeface="ＤＦＰ太丸ゴシック体"/>
              <a:ea typeface="ＤＦＰ太丸ゴシック体"/>
              <a:cs typeface="ＤＦＰ太丸ゴシック体"/>
            </a:endParaRPr>
          </a:p>
        </p:txBody>
      </p:sp>
      <p:sp>
        <p:nvSpPr>
          <p:cNvPr id="5" name="サブタイトル 2"/>
          <p:cNvSpPr txBox="1">
            <a:spLocks/>
          </p:cNvSpPr>
          <p:nvPr/>
        </p:nvSpPr>
        <p:spPr>
          <a:xfrm>
            <a:off x="425786" y="2793748"/>
            <a:ext cx="8258903" cy="3569449"/>
          </a:xfrm>
          <a:prstGeom prst="rect">
            <a:avLst/>
          </a:prstGeom>
          <a:solidFill>
            <a:schemeClr val="bg1">
              <a:alpha val="57000"/>
            </a:schemeClr>
          </a:solidFill>
          <a:ln>
            <a:solidFill>
              <a:schemeClr val="tx2">
                <a:alpha val="14000"/>
              </a:schemeClr>
            </a:solidFill>
          </a:ln>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endParaRPr lang="en-US" altLang="ja-JP" sz="1600" dirty="0">
              <a:solidFill>
                <a:schemeClr val="tx1"/>
              </a:solidFill>
              <a:latin typeface="ＤＦＰ太丸ゴシック体"/>
              <a:ea typeface="ＤＦＰ太丸ゴシック体"/>
              <a:cs typeface="ＤＦＰ太丸ゴシック体"/>
            </a:endParaRPr>
          </a:p>
          <a:p>
            <a:r>
              <a:rPr lang="en-US" altLang="ja-JP" sz="1600" u="sng" dirty="0" smtClean="0">
                <a:solidFill>
                  <a:srgbClr val="1F497D"/>
                </a:solidFill>
                <a:latin typeface="ＤＦＰ太丸ゴシック体"/>
                <a:ea typeface="ＤＦＰ太丸ゴシック体"/>
                <a:cs typeface="ＤＦＰ太丸ゴシック体"/>
              </a:rPr>
              <a:t>1: </a:t>
            </a:r>
            <a:r>
              <a:rPr lang="ja-JP" altLang="en-US" sz="1600" u="sng" dirty="0" smtClean="0">
                <a:solidFill>
                  <a:srgbClr val="1F497D"/>
                </a:solidFill>
                <a:latin typeface="ＤＦＰ太丸ゴシック体"/>
                <a:ea typeface="ＤＦＰ太丸ゴシック体"/>
                <a:cs typeface="ＤＦＰ太丸ゴシック体"/>
              </a:rPr>
              <a:t>レッスンスケジュールが決まりましたらお気軽にご応募くださいませ</a:t>
            </a:r>
            <a:endParaRPr lang="en-US" altLang="ja-JP" sz="1600" u="sng" dirty="0" smtClean="0">
              <a:solidFill>
                <a:srgbClr val="1F497D"/>
              </a:solidFill>
              <a:latin typeface="ＤＦＰ太丸ゴシック体"/>
              <a:ea typeface="ＤＦＰ太丸ゴシック体"/>
              <a:cs typeface="ＤＦＰ太丸ゴシック体"/>
            </a:endParaRPr>
          </a:p>
          <a:p>
            <a:r>
              <a:rPr lang="en-US" altLang="ja-JP" sz="1300" dirty="0" smtClean="0">
                <a:solidFill>
                  <a:schemeClr val="tx1"/>
                </a:solidFill>
                <a:latin typeface="ＤＦＰ太丸ゴシック体"/>
                <a:ea typeface="ＤＦＰ太丸ゴシック体"/>
                <a:cs typeface="ＤＦＰ太丸ゴシック体"/>
              </a:rPr>
              <a:t>※</a:t>
            </a:r>
            <a:r>
              <a:rPr lang="ja-JP" altLang="en-US" sz="1300" dirty="0" smtClean="0">
                <a:solidFill>
                  <a:schemeClr val="tx1"/>
                </a:solidFill>
                <a:latin typeface="ＤＦＰ太丸ゴシック体"/>
                <a:ea typeface="ＤＦＰ太丸ゴシック体"/>
                <a:cs typeface="ＤＦＰ太丸ゴシック体"/>
              </a:rPr>
              <a:t>エプロンサンプルの数に限りがありますので同日１組、先着にてお承りいたします。</a:t>
            </a:r>
            <a:endParaRPr lang="en-US" altLang="ja-JP" sz="1300" dirty="0">
              <a:solidFill>
                <a:schemeClr val="tx1"/>
              </a:solidFill>
              <a:latin typeface="ＤＦＰ太丸ゴシック体"/>
              <a:ea typeface="ＤＦＰ太丸ゴシック体"/>
              <a:cs typeface="ＤＦＰ太丸ゴシック体"/>
            </a:endParaRPr>
          </a:p>
          <a:p>
            <a:r>
              <a:rPr lang="en-US" altLang="ja-JP" sz="1300" dirty="0" smtClean="0">
                <a:solidFill>
                  <a:schemeClr val="tx1"/>
                </a:solidFill>
                <a:latin typeface="ＤＦＰ太丸ゴシック体"/>
                <a:ea typeface="ＤＦＰ太丸ゴシック体"/>
                <a:cs typeface="ＤＦＰ太丸ゴシック体"/>
              </a:rPr>
              <a:t>※</a:t>
            </a:r>
            <a:r>
              <a:rPr lang="ja-JP" altLang="en-US" sz="1300" dirty="0" smtClean="0">
                <a:solidFill>
                  <a:schemeClr val="tx1"/>
                </a:solidFill>
                <a:latin typeface="ＤＦＰ太丸ゴシック体"/>
                <a:ea typeface="ＤＦＰ太丸ゴシック体"/>
                <a:cs typeface="ＤＦＰ太丸ゴシック体"/>
              </a:rPr>
              <a:t>お申し込み時に主催者様のエプロン着用写真をいただけますと幸いです。告知に使用させていただきたいと思います。</a:t>
            </a:r>
            <a:endParaRPr lang="en-US" altLang="ja-JP" sz="1300" dirty="0" smtClean="0">
              <a:solidFill>
                <a:schemeClr val="tx1"/>
              </a:solidFill>
              <a:latin typeface="ＤＦＰ太丸ゴシック体"/>
              <a:ea typeface="ＤＦＰ太丸ゴシック体"/>
              <a:cs typeface="ＤＦＰ太丸ゴシック体"/>
            </a:endParaRPr>
          </a:p>
          <a:p>
            <a:r>
              <a:rPr lang="en-US" altLang="ja-JP" sz="1600" dirty="0" smtClean="0">
                <a:solidFill>
                  <a:schemeClr val="tx1"/>
                </a:solidFill>
                <a:latin typeface="ＤＦＰ太丸ゴシック体"/>
                <a:ea typeface="ＤＦＰ太丸ゴシック体"/>
                <a:cs typeface="ＤＦＰ太丸ゴシック体"/>
              </a:rPr>
              <a:t>↓</a:t>
            </a:r>
          </a:p>
          <a:p>
            <a:r>
              <a:rPr lang="en-US" altLang="ja-JP" sz="1600" u="sng" dirty="0" smtClean="0">
                <a:solidFill>
                  <a:schemeClr val="tx2"/>
                </a:solidFill>
                <a:latin typeface="ＤＦＰ太丸ゴシック体"/>
                <a:ea typeface="ＤＦＰ太丸ゴシック体"/>
                <a:cs typeface="ＤＦＰ太丸ゴシック体"/>
              </a:rPr>
              <a:t>2: </a:t>
            </a:r>
            <a:r>
              <a:rPr lang="ja-JP" altLang="en-US" sz="1600" u="sng" dirty="0" smtClean="0">
                <a:solidFill>
                  <a:schemeClr val="tx2"/>
                </a:solidFill>
                <a:latin typeface="ＤＦＰ太丸ゴシック体"/>
                <a:ea typeface="ＤＦＰ太丸ゴシック体"/>
                <a:cs typeface="ＤＦＰ太丸ゴシック体"/>
              </a:rPr>
              <a:t>告知の内容に「かわいいエプロンエレグランスコラボレッスン」の記載をお願いいたします。</a:t>
            </a:r>
            <a:endParaRPr lang="en-US" altLang="ja-JP" sz="1600" u="sng" dirty="0" smtClean="0">
              <a:solidFill>
                <a:schemeClr val="tx2"/>
              </a:solidFill>
              <a:latin typeface="ＤＦＰ太丸ゴシック体"/>
              <a:ea typeface="ＤＦＰ太丸ゴシック体"/>
              <a:cs typeface="ＤＦＰ太丸ゴシック体"/>
            </a:endParaRPr>
          </a:p>
          <a:p>
            <a:r>
              <a:rPr lang="ja-JP" altLang="en-US" sz="1600" u="sng" dirty="0" smtClean="0">
                <a:solidFill>
                  <a:srgbClr val="FF8AC2"/>
                </a:solidFill>
                <a:latin typeface="ＤＦＰ太丸ゴシック体"/>
                <a:ea typeface="ＤＦＰ太丸ゴシック体"/>
                <a:cs typeface="ＤＦＰ太丸ゴシック体"/>
              </a:rPr>
              <a:t>当店：エレグランス</a:t>
            </a:r>
            <a:r>
              <a:rPr lang="en-US" altLang="ja-JP" sz="1600" u="sng" dirty="0" smtClean="0">
                <a:solidFill>
                  <a:srgbClr val="FF8AC2"/>
                </a:solidFill>
                <a:latin typeface="ＤＦＰ太丸ゴシック体"/>
                <a:ea typeface="ＤＦＰ太丸ゴシック体"/>
                <a:cs typeface="ＤＦＰ太丸ゴシック体"/>
              </a:rPr>
              <a:t>HP</a:t>
            </a:r>
            <a:r>
              <a:rPr lang="ja-JP" altLang="en-US" sz="1600" u="sng" dirty="0" smtClean="0">
                <a:solidFill>
                  <a:srgbClr val="FF8AC2"/>
                </a:solidFill>
                <a:latin typeface="ＤＦＰ太丸ゴシック体"/>
                <a:ea typeface="ＤＦＰ太丸ゴシック体"/>
                <a:cs typeface="ＤＦＰ太丸ゴシック体"/>
              </a:rPr>
              <a:t>コラボレッスンギャラリー（</a:t>
            </a:r>
            <a:r>
              <a:rPr lang="en-US" altLang="ja-JP" sz="1600" u="sng" dirty="0" smtClean="0">
                <a:solidFill>
                  <a:srgbClr val="FF8AC2"/>
                </a:solidFill>
                <a:latin typeface="ＤＦＰ太丸ゴシック体"/>
                <a:ea typeface="ＤＦＰ太丸ゴシック体"/>
                <a:cs typeface="ＤＦＰ太丸ゴシック体"/>
              </a:rPr>
              <a:t>http://elegrance.***</a:t>
            </a:r>
            <a:r>
              <a:rPr lang="ja-JP" altLang="en-US" sz="1600" u="sng" dirty="0" smtClean="0">
                <a:solidFill>
                  <a:srgbClr val="FF8AC2"/>
                </a:solidFill>
                <a:latin typeface="ＤＦＰ太丸ゴシック体"/>
                <a:ea typeface="ＤＦＰ太丸ゴシック体"/>
                <a:cs typeface="ＤＦＰ太丸ゴシック体"/>
              </a:rPr>
              <a:t>）、公式ブログ、</a:t>
            </a:r>
            <a:r>
              <a:rPr lang="en-US" altLang="ja-JP" sz="1600" u="sng" dirty="0" err="1" smtClean="0">
                <a:solidFill>
                  <a:srgbClr val="FF8AC2"/>
                </a:solidFill>
                <a:latin typeface="ＤＦＰ太丸ゴシック体"/>
                <a:ea typeface="ＤＦＰ太丸ゴシック体"/>
                <a:cs typeface="ＤＦＰ太丸ゴシック体"/>
              </a:rPr>
              <a:t>facebook</a:t>
            </a:r>
            <a:r>
              <a:rPr lang="ja-JP" altLang="en-US" sz="1600" u="sng" dirty="0" smtClean="0">
                <a:solidFill>
                  <a:srgbClr val="FF8AC2"/>
                </a:solidFill>
                <a:latin typeface="ＤＦＰ太丸ゴシック体"/>
                <a:ea typeface="ＤＦＰ太丸ゴシック体"/>
                <a:cs typeface="ＤＦＰ太丸ゴシック体"/>
              </a:rPr>
              <a:t>にて告知させていただきます。</a:t>
            </a:r>
            <a:endParaRPr lang="en-US" altLang="ja-JP" sz="1600" u="sng" dirty="0" smtClean="0">
              <a:solidFill>
                <a:srgbClr val="FF8AC2"/>
              </a:solidFill>
              <a:latin typeface="ＤＦＰ太丸ゴシック体"/>
              <a:ea typeface="ＤＦＰ太丸ゴシック体"/>
              <a:cs typeface="ＤＦＰ太丸ゴシック体"/>
            </a:endParaRPr>
          </a:p>
          <a:p>
            <a:r>
              <a:rPr lang="en-US" altLang="ja-JP" sz="1600" dirty="0" smtClean="0">
                <a:solidFill>
                  <a:schemeClr val="tx1"/>
                </a:solidFill>
                <a:latin typeface="ＤＦＰ太丸ゴシック体"/>
                <a:ea typeface="ＤＦＰ太丸ゴシック体"/>
                <a:cs typeface="ＤＦＰ太丸ゴシック体"/>
              </a:rPr>
              <a:t>↓</a:t>
            </a:r>
          </a:p>
          <a:p>
            <a:r>
              <a:rPr lang="ja-JP" altLang="en-US" sz="1600" u="sng" dirty="0" smtClean="0">
                <a:solidFill>
                  <a:srgbClr val="FF8AC2"/>
                </a:solidFill>
                <a:latin typeface="ＤＦＰ太丸ゴシック体"/>
                <a:ea typeface="ＤＦＰ太丸ゴシック体"/>
                <a:cs typeface="ＤＦＰ太丸ゴシック体"/>
              </a:rPr>
              <a:t>当店： レッスン前日までに</a:t>
            </a:r>
            <a:r>
              <a:rPr lang="en-US" altLang="ja-JP" sz="1600" u="sng" dirty="0" smtClean="0">
                <a:solidFill>
                  <a:srgbClr val="FF8AC2"/>
                </a:solidFill>
                <a:latin typeface="ＤＦＰ太丸ゴシック体"/>
                <a:ea typeface="ＤＦＰ太丸ゴシック体"/>
                <a:cs typeface="ＤＦＰ太丸ゴシック体"/>
              </a:rPr>
              <a:t>10</a:t>
            </a:r>
            <a:r>
              <a:rPr lang="ja-JP" altLang="en-US" sz="1600" u="sng" dirty="0" smtClean="0">
                <a:solidFill>
                  <a:srgbClr val="FF8AC2"/>
                </a:solidFill>
                <a:latin typeface="ＤＦＰ太丸ゴシック体"/>
                <a:ea typeface="ＤＦＰ太丸ゴシック体"/>
                <a:cs typeface="ＤＦＰ太丸ゴシック体"/>
              </a:rPr>
              <a:t>着アソート（かわいいものからシックな物までバリエーション豊かに）にてエプロンサンプルを送付します</a:t>
            </a:r>
            <a:endParaRPr lang="en-US" altLang="ja-JP" sz="1600" u="sng" dirty="0" smtClean="0">
              <a:solidFill>
                <a:srgbClr val="FF8AC2"/>
              </a:solidFill>
              <a:latin typeface="ＤＦＰ太丸ゴシック体"/>
              <a:ea typeface="ＤＦＰ太丸ゴシック体"/>
              <a:cs typeface="ＤＦＰ太丸ゴシック体"/>
            </a:endParaRPr>
          </a:p>
          <a:p>
            <a:r>
              <a:rPr lang="en-US" altLang="ja-JP" sz="1600" u="sng" dirty="0" smtClean="0">
                <a:solidFill>
                  <a:schemeClr val="tx1"/>
                </a:solidFill>
                <a:latin typeface="ＤＦＰ太丸ゴシック体"/>
                <a:ea typeface="ＤＦＰ太丸ゴシック体"/>
                <a:cs typeface="ＤＦＰ太丸ゴシック体"/>
              </a:rPr>
              <a:t>↓</a:t>
            </a:r>
          </a:p>
          <a:p>
            <a:r>
              <a:rPr lang="en-US" altLang="ja-JP" sz="1600" u="sng" dirty="0" smtClean="0">
                <a:solidFill>
                  <a:schemeClr val="tx2"/>
                </a:solidFill>
                <a:latin typeface="ＤＦＰ太丸ゴシック体"/>
                <a:ea typeface="ＤＦＰ太丸ゴシック体"/>
                <a:cs typeface="ＤＦＰ太丸ゴシック体"/>
              </a:rPr>
              <a:t>3: </a:t>
            </a:r>
            <a:r>
              <a:rPr lang="ja-JP" altLang="en-US" sz="1600" u="sng" dirty="0" smtClean="0">
                <a:solidFill>
                  <a:schemeClr val="tx2"/>
                </a:solidFill>
                <a:latin typeface="ＤＦＰ太丸ゴシック体"/>
                <a:ea typeface="ＤＦＰ太丸ゴシック体"/>
                <a:cs typeface="ＤＦＰ太丸ゴシック体"/>
              </a:rPr>
              <a:t>レッスンにてお好きなエプロンをお使いくださいませ</a:t>
            </a:r>
            <a:endParaRPr lang="en-US" altLang="ja-JP" sz="1600" u="sng" dirty="0" smtClean="0">
              <a:solidFill>
                <a:schemeClr val="tx2"/>
              </a:solidFill>
              <a:latin typeface="ＤＦＰ太丸ゴシック体"/>
              <a:ea typeface="ＤＦＰ太丸ゴシック体"/>
              <a:cs typeface="ＤＦＰ太丸ゴシック体"/>
            </a:endParaRPr>
          </a:p>
          <a:p>
            <a:r>
              <a:rPr lang="ja-JP" altLang="en-US" sz="1300" dirty="0" smtClean="0">
                <a:solidFill>
                  <a:schemeClr val="tx1"/>
                </a:solidFill>
                <a:latin typeface="ＤＦＰ太丸ゴシック体"/>
                <a:ea typeface="ＤＦＰ太丸ゴシック体"/>
                <a:cs typeface="ＤＦＰ太丸ゴシック体"/>
              </a:rPr>
              <a:t>＊エプロン着用のお教室風景写真をいただけますとありがたいです（お顔出し</a:t>
            </a:r>
            <a:r>
              <a:rPr lang="en-US" altLang="ja-JP" sz="1300" dirty="0" smtClean="0">
                <a:solidFill>
                  <a:schemeClr val="tx1"/>
                </a:solidFill>
                <a:latin typeface="ＤＦＰ太丸ゴシック体"/>
                <a:ea typeface="ＤＦＰ太丸ゴシック体"/>
                <a:cs typeface="ＤＦＰ太丸ゴシック体"/>
              </a:rPr>
              <a:t>NG</a:t>
            </a:r>
            <a:r>
              <a:rPr lang="ja-JP" altLang="en-US" sz="1300" dirty="0" smtClean="0">
                <a:solidFill>
                  <a:schemeClr val="tx1"/>
                </a:solidFill>
                <a:latin typeface="ＤＦＰ太丸ゴシック体"/>
                <a:ea typeface="ＤＦＰ太丸ゴシック体"/>
                <a:cs typeface="ＤＦＰ太丸ゴシック体"/>
              </a:rPr>
              <a:t>の方はお知らせくださいませ、加工させていただきます）</a:t>
            </a:r>
            <a:endParaRPr lang="en-US" altLang="ja-JP" sz="1300" dirty="0" smtClean="0">
              <a:solidFill>
                <a:schemeClr val="tx1"/>
              </a:solidFill>
              <a:latin typeface="ＤＦＰ太丸ゴシック体"/>
              <a:ea typeface="ＤＦＰ太丸ゴシック体"/>
              <a:cs typeface="ＤＦＰ太丸ゴシック体"/>
            </a:endParaRPr>
          </a:p>
          <a:p>
            <a:r>
              <a:rPr lang="ja-JP" altLang="en-US" sz="1300" dirty="0" smtClean="0">
                <a:solidFill>
                  <a:schemeClr val="tx1"/>
                </a:solidFill>
                <a:latin typeface="ＤＦＰ太丸ゴシック体"/>
                <a:ea typeface="ＤＦＰ太丸ゴシック体"/>
                <a:cs typeface="ＤＦＰ太丸ゴシック体"/>
              </a:rPr>
              <a:t>＊お帰りの際にエレグランスのフライヤーを配布いただけますと幸いです。</a:t>
            </a:r>
            <a:endParaRPr lang="en-US" altLang="ja-JP" sz="1300" dirty="0" smtClean="0">
              <a:solidFill>
                <a:schemeClr val="tx1"/>
              </a:solidFill>
              <a:latin typeface="ＤＦＰ太丸ゴシック体"/>
              <a:ea typeface="ＤＦＰ太丸ゴシック体"/>
              <a:cs typeface="ＤＦＰ太丸ゴシック体"/>
            </a:endParaRPr>
          </a:p>
          <a:p>
            <a:r>
              <a:rPr lang="en-US" altLang="ja-JP" sz="1600" dirty="0" smtClean="0">
                <a:solidFill>
                  <a:schemeClr val="tx1"/>
                </a:solidFill>
                <a:latin typeface="ＤＦＰ太丸ゴシック体"/>
                <a:ea typeface="ＤＦＰ太丸ゴシック体"/>
                <a:cs typeface="ＤＦＰ太丸ゴシック体"/>
              </a:rPr>
              <a:t>↓</a:t>
            </a:r>
          </a:p>
          <a:p>
            <a:r>
              <a:rPr lang="en-US" altLang="ja-JP" sz="1600" u="sng" dirty="0" smtClean="0">
                <a:solidFill>
                  <a:schemeClr val="tx2"/>
                </a:solidFill>
                <a:latin typeface="ＤＦＰ太丸ゴシック体"/>
                <a:ea typeface="ＤＦＰ太丸ゴシック体"/>
                <a:cs typeface="ＤＦＰ太丸ゴシック体"/>
              </a:rPr>
              <a:t>4: </a:t>
            </a:r>
            <a:r>
              <a:rPr lang="ja-JP" altLang="en-US" sz="1600" u="sng" dirty="0" smtClean="0">
                <a:solidFill>
                  <a:schemeClr val="tx2"/>
                </a:solidFill>
                <a:latin typeface="ＤＦＰ太丸ゴシック体"/>
                <a:ea typeface="ＤＦＰ太丸ゴシック体"/>
                <a:cs typeface="ＤＦＰ太丸ゴシック体"/>
              </a:rPr>
              <a:t>レッスン後は同封の返送パックにてご返却くださいませ。</a:t>
            </a:r>
            <a:endParaRPr lang="en-US" altLang="ja-JP" sz="1600" u="sng" dirty="0" smtClean="0">
              <a:solidFill>
                <a:schemeClr val="tx2"/>
              </a:solidFill>
              <a:latin typeface="ＤＦＰ太丸ゴシック体"/>
              <a:ea typeface="ＤＦＰ太丸ゴシック体"/>
              <a:cs typeface="ＤＦＰ太丸ゴシック体"/>
            </a:endParaRPr>
          </a:p>
          <a:p>
            <a:r>
              <a:rPr lang="ja-JP" altLang="en-US" sz="1300" dirty="0" smtClean="0">
                <a:solidFill>
                  <a:schemeClr val="tx1"/>
                </a:solidFill>
                <a:latin typeface="ＤＦＰ太丸ゴシック体"/>
                <a:ea typeface="ＤＦＰ太丸ゴシック体"/>
                <a:cs typeface="ＤＦＰ太丸ゴシック体"/>
              </a:rPr>
              <a:t>（お洗濯不要、着払いで結構です、ヤマト様の集荷だけお願いできますと幸いです。）</a:t>
            </a:r>
            <a:endParaRPr lang="en-US" altLang="ja-JP" sz="1300" dirty="0" smtClean="0">
              <a:solidFill>
                <a:schemeClr val="tx1"/>
              </a:solidFill>
              <a:latin typeface="ＤＦＰ太丸ゴシック体"/>
              <a:ea typeface="ＤＦＰ太丸ゴシック体"/>
              <a:cs typeface="ＤＦＰ太丸ゴシック体"/>
            </a:endParaRPr>
          </a:p>
          <a:p>
            <a:r>
              <a:rPr lang="en-US" altLang="ja-JP" sz="1300" dirty="0" smtClean="0">
                <a:solidFill>
                  <a:schemeClr val="tx1"/>
                </a:solidFill>
                <a:latin typeface="ＤＦＰ太丸ゴシック体"/>
                <a:ea typeface="ＤＦＰ太丸ゴシック体"/>
                <a:cs typeface="ＤＦＰ太丸ゴシック体"/>
              </a:rPr>
              <a:t>↓</a:t>
            </a:r>
          </a:p>
          <a:p>
            <a:r>
              <a:rPr lang="en-US" altLang="ja-JP" sz="1600" u="sng" dirty="0" smtClean="0">
                <a:solidFill>
                  <a:srgbClr val="1F497D"/>
                </a:solidFill>
                <a:latin typeface="ＤＦＰ太丸ゴシック体"/>
                <a:ea typeface="ＤＦＰ太丸ゴシック体"/>
                <a:cs typeface="ＤＦＰ太丸ゴシック体"/>
              </a:rPr>
              <a:t>5: </a:t>
            </a:r>
            <a:r>
              <a:rPr lang="ja-JP" altLang="en-US" sz="1600" u="sng" dirty="0" smtClean="0">
                <a:solidFill>
                  <a:srgbClr val="1F497D"/>
                </a:solidFill>
                <a:latin typeface="ＤＦＰ太丸ゴシック体"/>
                <a:ea typeface="ＤＦＰ太丸ゴシック体"/>
                <a:cs typeface="ＤＦＰ太丸ゴシック体"/>
              </a:rPr>
              <a:t>レッスン後お写真をお送りいただけますようお願いいたします</a:t>
            </a:r>
            <a:endParaRPr lang="en-US" altLang="ja-JP" sz="1600" u="sng" dirty="0" smtClean="0">
              <a:solidFill>
                <a:srgbClr val="1F497D"/>
              </a:solidFill>
              <a:latin typeface="ＤＦＰ太丸ゴシック体"/>
              <a:ea typeface="ＤＦＰ太丸ゴシック体"/>
              <a:cs typeface="ＤＦＰ太丸ゴシック体"/>
            </a:endParaRPr>
          </a:p>
          <a:p>
            <a:r>
              <a:rPr lang="en-US" altLang="ja-JP" sz="1600" dirty="0" smtClean="0">
                <a:solidFill>
                  <a:schemeClr val="tx1"/>
                </a:solidFill>
                <a:latin typeface="ＤＦＰ太丸ゴシック体"/>
                <a:ea typeface="ＤＦＰ太丸ゴシック体"/>
                <a:cs typeface="ＤＦＰ太丸ゴシック体"/>
              </a:rPr>
              <a:t>↓</a:t>
            </a:r>
          </a:p>
          <a:p>
            <a:r>
              <a:rPr lang="ja-JP" altLang="en-US" sz="1600" u="sng" dirty="0" smtClean="0">
                <a:solidFill>
                  <a:srgbClr val="FF8AC2"/>
                </a:solidFill>
                <a:latin typeface="ＤＦＰ太丸ゴシック体"/>
                <a:ea typeface="ＤＦＰ太丸ゴシック体"/>
                <a:cs typeface="ＤＦＰ太丸ゴシック体"/>
              </a:rPr>
              <a:t>当店： エレグランス</a:t>
            </a:r>
            <a:r>
              <a:rPr lang="en-US" altLang="ja-JP" sz="1600" u="sng" dirty="0" smtClean="0">
                <a:solidFill>
                  <a:srgbClr val="FF8AC2"/>
                </a:solidFill>
                <a:latin typeface="ＤＦＰ太丸ゴシック体"/>
                <a:ea typeface="ＤＦＰ太丸ゴシック体"/>
                <a:cs typeface="ＤＦＰ太丸ゴシック体"/>
              </a:rPr>
              <a:t>HP</a:t>
            </a:r>
            <a:r>
              <a:rPr lang="ja-JP" altLang="en-US" sz="1600" u="sng" dirty="0" smtClean="0">
                <a:solidFill>
                  <a:srgbClr val="FF8AC2"/>
                </a:solidFill>
                <a:latin typeface="ＤＦＰ太丸ゴシック体"/>
                <a:ea typeface="ＤＦＰ太丸ゴシック体"/>
                <a:cs typeface="ＤＦＰ太丸ゴシック体"/>
              </a:rPr>
              <a:t>　コラボレッスンギャラリー（</a:t>
            </a:r>
            <a:r>
              <a:rPr lang="en-US" altLang="ja-JP" sz="1600" u="sng" dirty="0" smtClean="0">
                <a:solidFill>
                  <a:srgbClr val="FF8AC2"/>
                </a:solidFill>
                <a:latin typeface="ＤＦＰ太丸ゴシック体"/>
                <a:ea typeface="ＤＦＰ太丸ゴシック体"/>
                <a:cs typeface="ＤＦＰ太丸ゴシック体"/>
              </a:rPr>
              <a:t>http://elegrance.***</a:t>
            </a:r>
            <a:r>
              <a:rPr lang="ja-JP" altLang="en-US" sz="1600" u="sng" dirty="0" smtClean="0">
                <a:solidFill>
                  <a:srgbClr val="FF8AC2"/>
                </a:solidFill>
                <a:latin typeface="ＤＦＰ太丸ゴシック体"/>
                <a:ea typeface="ＤＦＰ太丸ゴシック体"/>
                <a:cs typeface="ＤＦＰ太丸ゴシック体"/>
              </a:rPr>
              <a:t>）にてレッスンレポを掲載いたします。</a:t>
            </a:r>
            <a:endParaRPr lang="en-US" altLang="ja-JP" sz="1600" u="sng" dirty="0" smtClean="0">
              <a:solidFill>
                <a:srgbClr val="FF8AC2"/>
              </a:solidFill>
              <a:latin typeface="ＤＦＰ太丸ゴシック体"/>
              <a:ea typeface="ＤＦＰ太丸ゴシック体"/>
              <a:cs typeface="ＤＦＰ太丸ゴシック体"/>
            </a:endParaRPr>
          </a:p>
          <a:p>
            <a:endParaRPr lang="en-US" altLang="ja-JP" sz="1600" u="sng" dirty="0" smtClean="0">
              <a:solidFill>
                <a:srgbClr val="FF8AC2"/>
              </a:solidFill>
              <a:latin typeface="ＤＦＰ太丸ゴシック体"/>
              <a:ea typeface="ＤＦＰ太丸ゴシック体"/>
              <a:cs typeface="ＤＦＰ太丸ゴシック体"/>
            </a:endParaRPr>
          </a:p>
          <a:p>
            <a:r>
              <a:rPr lang="ja-JP" altLang="en-US" sz="2200" u="sng" dirty="0" smtClean="0">
                <a:solidFill>
                  <a:srgbClr val="FF8AC2"/>
                </a:solidFill>
                <a:latin typeface="ＤＦＰ太丸ゴシック体"/>
                <a:ea typeface="ＤＦＰ太丸ゴシック体"/>
                <a:cs typeface="ＤＦＰ太丸ゴシック体"/>
              </a:rPr>
              <a:t>ご応募はこちらまで＞＞ </a:t>
            </a:r>
            <a:r>
              <a:rPr lang="en-US" altLang="ja-JP" sz="2200" u="sng" dirty="0" smtClean="0">
                <a:solidFill>
                  <a:srgbClr val="FF8AC2"/>
                </a:solidFill>
                <a:latin typeface="ＤＦＰ太丸ゴシック体"/>
                <a:ea typeface="ＤＦＰ太丸ゴシック体"/>
                <a:cs typeface="ＤＦＰ太丸ゴシック体"/>
                <a:hlinkClick r:id="rId3"/>
              </a:rPr>
              <a:t>info@elegrance.com</a:t>
            </a:r>
            <a:r>
              <a:rPr lang="en-US" altLang="ja-JP" sz="1600" u="sng" dirty="0" smtClean="0">
                <a:solidFill>
                  <a:srgbClr val="FF8AC2"/>
                </a:solidFill>
                <a:latin typeface="ＤＦＰ太丸ゴシック体"/>
                <a:ea typeface="ＤＦＰ太丸ゴシック体"/>
                <a:cs typeface="ＤＦＰ太丸ゴシック体"/>
              </a:rPr>
              <a:t> </a:t>
            </a:r>
          </a:p>
        </p:txBody>
      </p:sp>
      <p:sp>
        <p:nvSpPr>
          <p:cNvPr id="8" name="正方形/長方形 7"/>
          <p:cNvSpPr/>
          <p:nvPr/>
        </p:nvSpPr>
        <p:spPr>
          <a:xfrm>
            <a:off x="3767470" y="2566466"/>
            <a:ext cx="1627369" cy="369332"/>
          </a:xfrm>
          <a:prstGeom prst="rect">
            <a:avLst/>
          </a:prstGeom>
        </p:spPr>
        <p:txBody>
          <a:bodyPr wrap="none">
            <a:spAutoFit/>
          </a:bodyPr>
          <a:lstStyle/>
          <a:p>
            <a:r>
              <a:rPr lang="ja-JP" altLang="en-US" b="1" i="1" u="sng" dirty="0" smtClean="0">
                <a:solidFill>
                  <a:srgbClr val="0000FF"/>
                </a:solidFill>
                <a:latin typeface="ＤＦＰ太丸ゴシック体"/>
                <a:ea typeface="ＤＦＰ太丸ゴシック体"/>
                <a:cs typeface="ＤＦＰ太丸ゴシック体"/>
              </a:rPr>
              <a:t>コラボの流れ</a:t>
            </a:r>
            <a:endParaRPr lang="en-US" altLang="ja-JP" b="1" i="1" u="sng" dirty="0" smtClean="0">
              <a:solidFill>
                <a:srgbClr val="0000FF"/>
              </a:solidFill>
              <a:latin typeface="ＤＦＰ太丸ゴシック体"/>
              <a:ea typeface="ＤＦＰ太丸ゴシック体"/>
              <a:cs typeface="ＤＦＰ太丸ゴシック体"/>
            </a:endParaRPr>
          </a:p>
        </p:txBody>
      </p:sp>
      <p:pic>
        <p:nvPicPr>
          <p:cNvPr id="9" name="図 8" descr="logo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9649" y="6072693"/>
            <a:ext cx="1181829" cy="807260"/>
          </a:xfrm>
          <a:prstGeom prst="rect">
            <a:avLst/>
          </a:prstGeom>
        </p:spPr>
      </p:pic>
    </p:spTree>
    <p:extLst>
      <p:ext uri="{BB962C8B-B14F-4D97-AF65-F5344CB8AC3E}">
        <p14:creationId xmlns:p14="http://schemas.microsoft.com/office/powerpoint/2010/main" val="21578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IMG_0020.JPG"/>
          <p:cNvPicPr>
            <a:picLocks noChangeAspect="1"/>
          </p:cNvPicPr>
          <p:nvPr/>
        </p:nvPicPr>
        <p:blipFill rotWithShape="1">
          <a:blip r:embed="rId2">
            <a:alphaModFix amt="50000"/>
            <a:extLst>
              <a:ext uri="{28A0092B-C50C-407E-A947-70E740481C1C}">
                <a14:useLocalDpi xmlns:a14="http://schemas.microsoft.com/office/drawing/2010/main" val="0"/>
              </a:ext>
            </a:extLst>
          </a:blip>
          <a:srcRect l="-291" t="27996" r="-1219" b="14455"/>
          <a:stretch/>
        </p:blipFill>
        <p:spPr>
          <a:xfrm>
            <a:off x="-121608" y="0"/>
            <a:ext cx="9350052" cy="6911884"/>
          </a:xfrm>
          <a:prstGeom prst="rect">
            <a:avLst/>
          </a:prstGeom>
        </p:spPr>
      </p:pic>
      <p:sp>
        <p:nvSpPr>
          <p:cNvPr id="2" name="タイトル 1"/>
          <p:cNvSpPr>
            <a:spLocks noGrp="1"/>
          </p:cNvSpPr>
          <p:nvPr>
            <p:ph type="ctrTitle"/>
          </p:nvPr>
        </p:nvSpPr>
        <p:spPr>
          <a:xfrm>
            <a:off x="888475" y="1444993"/>
            <a:ext cx="7772400" cy="2435946"/>
          </a:xfrm>
        </p:spPr>
        <p:txBody>
          <a:bodyPr>
            <a:normAutofit fontScale="90000"/>
          </a:bodyPr>
          <a:lstStyle/>
          <a:p>
            <a:r>
              <a:rPr kumimoji="1" lang="ja-JP" altLang="en-US" sz="2800" b="1" i="1" dirty="0" smtClean="0">
                <a:solidFill>
                  <a:schemeClr val="tx2">
                    <a:lumMod val="75000"/>
                  </a:schemeClr>
                </a:solidFill>
                <a:latin typeface="ＤＦＰ太丸ゴシック体"/>
                <a:ea typeface="ＤＦＰ太丸ゴシック体"/>
                <a:cs typeface="ＤＦＰ太丸ゴシック体"/>
              </a:rPr>
              <a:t>エレグランスエプロンご愛用のお客様で</a:t>
            </a:r>
            <a:r>
              <a:rPr kumimoji="1" lang="en-US" altLang="ja-JP" sz="2800" b="1" i="1" dirty="0" smtClean="0">
                <a:solidFill>
                  <a:schemeClr val="tx2">
                    <a:lumMod val="75000"/>
                  </a:schemeClr>
                </a:solidFill>
                <a:latin typeface="ＤＦＰ太丸ゴシック体"/>
                <a:ea typeface="ＤＦＰ太丸ゴシック体"/>
                <a:cs typeface="ＤＦＰ太丸ゴシック体"/>
              </a:rPr>
              <a:t/>
            </a:r>
            <a:br>
              <a:rPr kumimoji="1" lang="en-US" altLang="ja-JP" sz="2800" b="1" i="1" dirty="0" smtClean="0">
                <a:solidFill>
                  <a:schemeClr val="tx2">
                    <a:lumMod val="75000"/>
                  </a:schemeClr>
                </a:solidFill>
                <a:latin typeface="ＤＦＰ太丸ゴシック体"/>
                <a:ea typeface="ＤＦＰ太丸ゴシック体"/>
                <a:cs typeface="ＤＦＰ太丸ゴシック体"/>
              </a:rPr>
            </a:br>
            <a:r>
              <a:rPr lang="ja-JP" altLang="en-US" sz="2800" b="1" i="1" dirty="0" smtClean="0">
                <a:solidFill>
                  <a:schemeClr val="tx2">
                    <a:lumMod val="75000"/>
                  </a:schemeClr>
                </a:solidFill>
                <a:latin typeface="ＤＦＰ太丸ゴシック体"/>
                <a:ea typeface="ＤＦＰ太丸ゴシック体"/>
                <a:cs typeface="ＤＦＰ太丸ゴシック体"/>
              </a:rPr>
              <a:t>お教室・サロンを主宰される皆様へ</a:t>
            </a:r>
            <a:r>
              <a:rPr kumimoji="1" lang="en-US" altLang="ja-JP" sz="2800" b="1" i="1" dirty="0" smtClean="0">
                <a:solidFill>
                  <a:schemeClr val="tx2">
                    <a:lumMod val="75000"/>
                  </a:schemeClr>
                </a:solidFill>
                <a:latin typeface="ＤＦＰ太丸ゴシック体"/>
                <a:ea typeface="ＤＦＰ太丸ゴシック体"/>
                <a:cs typeface="ＤＦＰ太丸ゴシック体"/>
              </a:rPr>
              <a:t/>
            </a:r>
            <a:br>
              <a:rPr kumimoji="1" lang="en-US" altLang="ja-JP" sz="2800" b="1" i="1" dirty="0" smtClean="0">
                <a:solidFill>
                  <a:schemeClr val="tx2">
                    <a:lumMod val="75000"/>
                  </a:schemeClr>
                </a:solidFill>
                <a:latin typeface="ＤＦＰ太丸ゴシック体"/>
                <a:ea typeface="ＤＦＰ太丸ゴシック体"/>
                <a:cs typeface="ＤＦＰ太丸ゴシック体"/>
              </a:rPr>
            </a:br>
            <a:r>
              <a:rPr lang="en-US" altLang="ja-JP" sz="2800" b="1" i="1" dirty="0">
                <a:solidFill>
                  <a:schemeClr val="tx2">
                    <a:lumMod val="75000"/>
                  </a:schemeClr>
                </a:solidFill>
                <a:latin typeface="ＤＦＰ太丸ゴシック体"/>
                <a:ea typeface="ＤＦＰ太丸ゴシック体"/>
                <a:cs typeface="ＤＦＰ太丸ゴシック体"/>
              </a:rPr>
              <a:t/>
            </a:r>
            <a:br>
              <a:rPr lang="en-US" altLang="ja-JP" sz="2800" b="1" i="1" dirty="0">
                <a:solidFill>
                  <a:schemeClr val="tx2">
                    <a:lumMod val="75000"/>
                  </a:schemeClr>
                </a:solidFill>
                <a:latin typeface="ＤＦＰ太丸ゴシック体"/>
                <a:ea typeface="ＤＦＰ太丸ゴシック体"/>
                <a:cs typeface="ＤＦＰ太丸ゴシック体"/>
              </a:rPr>
            </a:br>
            <a:r>
              <a:rPr kumimoji="1" lang="ja-JP" altLang="en-US" sz="4800" b="1" i="1" dirty="0" smtClean="0">
                <a:solidFill>
                  <a:srgbClr val="FF8AC2"/>
                </a:solidFill>
                <a:latin typeface="ＤＦＰ太丸ゴシック体"/>
                <a:ea typeface="ＤＦＰ太丸ゴシック体"/>
                <a:cs typeface="ＤＦＰ太丸ゴシック体"/>
              </a:rPr>
              <a:t>エレグランスコラボレッスン</a:t>
            </a:r>
            <a:r>
              <a:rPr kumimoji="1" lang="en-US" altLang="ja-JP" sz="4800" b="1" i="1" dirty="0" smtClean="0">
                <a:solidFill>
                  <a:srgbClr val="FF8AC2"/>
                </a:solidFill>
                <a:latin typeface="ＤＦＰ太丸ゴシック体"/>
                <a:ea typeface="ＤＦＰ太丸ゴシック体"/>
                <a:cs typeface="ＤＦＰ太丸ゴシック体"/>
              </a:rPr>
              <a:t/>
            </a:r>
            <a:br>
              <a:rPr kumimoji="1" lang="en-US" altLang="ja-JP" sz="4800" b="1" i="1" dirty="0" smtClean="0">
                <a:solidFill>
                  <a:srgbClr val="FF8AC2"/>
                </a:solidFill>
                <a:latin typeface="ＤＦＰ太丸ゴシック体"/>
                <a:ea typeface="ＤＦＰ太丸ゴシック体"/>
                <a:cs typeface="ＤＦＰ太丸ゴシック体"/>
              </a:rPr>
            </a:br>
            <a:r>
              <a:rPr lang="ja-JP" altLang="en-US" sz="2700" b="1" i="1" dirty="0" smtClean="0">
                <a:solidFill>
                  <a:srgbClr val="17375E"/>
                </a:solidFill>
                <a:latin typeface="ＤＦＰ太丸ゴシック体"/>
                <a:ea typeface="ＤＦＰ太丸ゴシック体"/>
                <a:cs typeface="ＤＦＰ太丸ゴシック体"/>
              </a:rPr>
              <a:t>を</a:t>
            </a:r>
            <a:r>
              <a:rPr kumimoji="1" lang="ja-JP" altLang="en-US" sz="2700" b="1" i="1" dirty="0" smtClean="0">
                <a:solidFill>
                  <a:srgbClr val="17375E"/>
                </a:solidFill>
                <a:latin typeface="ＤＦＰ太丸ゴシック体"/>
                <a:ea typeface="ＤＦＰ太丸ゴシック体"/>
                <a:cs typeface="ＤＦＰ太丸ゴシック体"/>
              </a:rPr>
              <a:t>募集いたします！</a:t>
            </a:r>
            <a:endParaRPr kumimoji="1" lang="ja-JP" altLang="en-US" sz="2700" b="1" i="1" dirty="0">
              <a:solidFill>
                <a:srgbClr val="17375E"/>
              </a:solidFill>
              <a:latin typeface="ＤＦＰ太丸ゴシック体"/>
              <a:ea typeface="ＤＦＰ太丸ゴシック体"/>
              <a:cs typeface="ＤＦＰ太丸ゴシック体"/>
            </a:endParaRPr>
          </a:p>
        </p:txBody>
      </p:sp>
      <p:pic>
        <p:nvPicPr>
          <p:cNvPr id="9" name="図 8" descr="logo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9649" y="5816003"/>
            <a:ext cx="1181829" cy="807260"/>
          </a:xfrm>
          <a:prstGeom prst="rect">
            <a:avLst/>
          </a:prstGeom>
        </p:spPr>
      </p:pic>
    </p:spTree>
    <p:extLst>
      <p:ext uri="{BB962C8B-B14F-4D97-AF65-F5344CB8AC3E}">
        <p14:creationId xmlns:p14="http://schemas.microsoft.com/office/powerpoint/2010/main" val="46955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95207" y="1444993"/>
            <a:ext cx="7772400" cy="3842604"/>
          </a:xfrm>
        </p:spPr>
        <p:txBody>
          <a:bodyPr>
            <a:normAutofit fontScale="90000"/>
          </a:bodyPr>
          <a:lstStyle/>
          <a:p>
            <a:r>
              <a:rPr kumimoji="1" lang="ja-JP" altLang="en-US" sz="2800" b="1" i="1" dirty="0" smtClean="0">
                <a:solidFill>
                  <a:schemeClr val="tx2">
                    <a:lumMod val="75000"/>
                  </a:schemeClr>
                </a:solidFill>
                <a:latin typeface="ＤＦＰ太丸ゴシック体"/>
                <a:ea typeface="ＤＦＰ太丸ゴシック体"/>
                <a:cs typeface="ＤＦＰ太丸ゴシック体"/>
              </a:rPr>
              <a:t>エレグランスエプロンご愛用のお客様で</a:t>
            </a:r>
            <a:r>
              <a:rPr kumimoji="1" lang="en-US" altLang="ja-JP" sz="2800" b="1" i="1" dirty="0" smtClean="0">
                <a:solidFill>
                  <a:schemeClr val="tx2">
                    <a:lumMod val="75000"/>
                  </a:schemeClr>
                </a:solidFill>
                <a:latin typeface="ＤＦＰ太丸ゴシック体"/>
                <a:ea typeface="ＤＦＰ太丸ゴシック体"/>
                <a:cs typeface="ＤＦＰ太丸ゴシック体"/>
              </a:rPr>
              <a:t/>
            </a:r>
            <a:br>
              <a:rPr kumimoji="1" lang="en-US" altLang="ja-JP" sz="2800" b="1" i="1" dirty="0" smtClean="0">
                <a:solidFill>
                  <a:schemeClr val="tx2">
                    <a:lumMod val="75000"/>
                  </a:schemeClr>
                </a:solidFill>
                <a:latin typeface="ＤＦＰ太丸ゴシック体"/>
                <a:ea typeface="ＤＦＰ太丸ゴシック体"/>
                <a:cs typeface="ＤＦＰ太丸ゴシック体"/>
              </a:rPr>
            </a:br>
            <a:r>
              <a:rPr lang="ja-JP" altLang="en-US" sz="2800" b="1" i="1" dirty="0" smtClean="0">
                <a:solidFill>
                  <a:schemeClr val="tx2">
                    <a:lumMod val="75000"/>
                  </a:schemeClr>
                </a:solidFill>
                <a:latin typeface="ＤＦＰ太丸ゴシック体"/>
                <a:ea typeface="ＤＦＰ太丸ゴシック体"/>
                <a:cs typeface="ＤＦＰ太丸ゴシック体"/>
              </a:rPr>
              <a:t>お教室・サロンを主宰される皆様へ</a:t>
            </a:r>
            <a:r>
              <a:rPr kumimoji="1" lang="en-US" altLang="ja-JP" sz="2800" b="1" i="1" dirty="0" smtClean="0">
                <a:solidFill>
                  <a:schemeClr val="tx2">
                    <a:lumMod val="75000"/>
                  </a:schemeClr>
                </a:solidFill>
                <a:latin typeface="ＤＦＰ太丸ゴシック体"/>
                <a:ea typeface="ＤＦＰ太丸ゴシック体"/>
                <a:cs typeface="ＤＦＰ太丸ゴシック体"/>
              </a:rPr>
              <a:t/>
            </a:r>
            <a:br>
              <a:rPr kumimoji="1" lang="en-US" altLang="ja-JP" sz="2800" b="1" i="1" dirty="0" smtClean="0">
                <a:solidFill>
                  <a:schemeClr val="tx2">
                    <a:lumMod val="75000"/>
                  </a:schemeClr>
                </a:solidFill>
                <a:latin typeface="ＤＦＰ太丸ゴシック体"/>
                <a:ea typeface="ＤＦＰ太丸ゴシック体"/>
                <a:cs typeface="ＤＦＰ太丸ゴシック体"/>
              </a:rPr>
            </a:br>
            <a:r>
              <a:rPr lang="en-US" altLang="ja-JP" sz="2800" b="1" i="1" dirty="0">
                <a:solidFill>
                  <a:schemeClr val="tx2">
                    <a:lumMod val="75000"/>
                  </a:schemeClr>
                </a:solidFill>
                <a:latin typeface="ＤＦＰ太丸ゴシック体"/>
                <a:ea typeface="ＤＦＰ太丸ゴシック体"/>
                <a:cs typeface="ＤＦＰ太丸ゴシック体"/>
              </a:rPr>
              <a:t/>
            </a:r>
            <a:br>
              <a:rPr lang="en-US" altLang="ja-JP" sz="2800" b="1" i="1" dirty="0">
                <a:solidFill>
                  <a:schemeClr val="tx2">
                    <a:lumMod val="75000"/>
                  </a:schemeClr>
                </a:solidFill>
                <a:latin typeface="ＤＦＰ太丸ゴシック体"/>
                <a:ea typeface="ＤＦＰ太丸ゴシック体"/>
                <a:cs typeface="ＤＦＰ太丸ゴシック体"/>
              </a:rPr>
            </a:br>
            <a:r>
              <a:rPr kumimoji="1" lang="ja-JP" altLang="en-US" sz="4800" b="1" i="1" dirty="0" smtClean="0">
                <a:solidFill>
                  <a:srgbClr val="FF8AC2"/>
                </a:solidFill>
                <a:latin typeface="ＤＦＰ太丸ゴシック体"/>
                <a:ea typeface="ＤＦＰ太丸ゴシック体"/>
                <a:cs typeface="ＤＦＰ太丸ゴシック体"/>
              </a:rPr>
              <a:t>エレグランス</a:t>
            </a:r>
            <a:r>
              <a:rPr kumimoji="1" lang="en-US" altLang="ja-JP" sz="4800" b="1" i="1" dirty="0" smtClean="0">
                <a:solidFill>
                  <a:srgbClr val="FF8AC2"/>
                </a:solidFill>
                <a:latin typeface="ＤＦＰ太丸ゴシック体"/>
                <a:ea typeface="ＤＦＰ太丸ゴシック体"/>
                <a:cs typeface="ＤＦＰ太丸ゴシック体"/>
              </a:rPr>
              <a:t/>
            </a:r>
            <a:br>
              <a:rPr kumimoji="1" lang="en-US" altLang="ja-JP" sz="4800" b="1" i="1" dirty="0" smtClean="0">
                <a:solidFill>
                  <a:srgbClr val="FF8AC2"/>
                </a:solidFill>
                <a:latin typeface="ＤＦＰ太丸ゴシック体"/>
                <a:ea typeface="ＤＦＰ太丸ゴシック体"/>
                <a:cs typeface="ＤＦＰ太丸ゴシック体"/>
              </a:rPr>
            </a:br>
            <a:r>
              <a:rPr kumimoji="1" lang="ja-JP" altLang="en-US" sz="4800" b="1" i="1" dirty="0" smtClean="0">
                <a:solidFill>
                  <a:srgbClr val="FF8AC2"/>
                </a:solidFill>
                <a:latin typeface="ＤＦＰ太丸ゴシック体"/>
                <a:ea typeface="ＤＦＰ太丸ゴシック体"/>
                <a:cs typeface="ＤＦＰ太丸ゴシック体"/>
              </a:rPr>
              <a:t>コラボレッスン</a:t>
            </a:r>
            <a:r>
              <a:rPr kumimoji="1" lang="en-US" altLang="ja-JP" sz="4800" b="1" i="1" dirty="0" smtClean="0">
                <a:solidFill>
                  <a:srgbClr val="FF8AC2"/>
                </a:solidFill>
                <a:latin typeface="ＤＦＰ太丸ゴシック体"/>
                <a:ea typeface="ＤＦＰ太丸ゴシック体"/>
                <a:cs typeface="ＤＦＰ太丸ゴシック体"/>
              </a:rPr>
              <a:t/>
            </a:r>
            <a:br>
              <a:rPr kumimoji="1" lang="en-US" altLang="ja-JP" sz="4800" b="1" i="1" dirty="0" smtClean="0">
                <a:solidFill>
                  <a:srgbClr val="FF8AC2"/>
                </a:solidFill>
                <a:latin typeface="ＤＦＰ太丸ゴシック体"/>
                <a:ea typeface="ＤＦＰ太丸ゴシック体"/>
                <a:cs typeface="ＤＦＰ太丸ゴシック体"/>
              </a:rPr>
            </a:br>
            <a:r>
              <a:rPr kumimoji="1" lang="en-US" altLang="ja-JP" sz="4800" b="1" i="1" dirty="0" smtClean="0">
                <a:solidFill>
                  <a:srgbClr val="FF8AC2"/>
                </a:solidFill>
                <a:latin typeface="ＤＦＰ太丸ゴシック体"/>
                <a:ea typeface="ＤＦＰ太丸ゴシック体"/>
                <a:cs typeface="ＤＦＰ太丸ゴシック体"/>
              </a:rPr>
              <a:t/>
            </a:r>
            <a:br>
              <a:rPr kumimoji="1" lang="en-US" altLang="ja-JP" sz="4800" b="1" i="1" dirty="0" smtClean="0">
                <a:solidFill>
                  <a:srgbClr val="FF8AC2"/>
                </a:solidFill>
                <a:latin typeface="ＤＦＰ太丸ゴシック体"/>
                <a:ea typeface="ＤＦＰ太丸ゴシック体"/>
                <a:cs typeface="ＤＦＰ太丸ゴシック体"/>
              </a:rPr>
            </a:br>
            <a:r>
              <a:rPr lang="ja-JP" altLang="en-US" sz="2700" b="1" i="1" dirty="0" smtClean="0">
                <a:solidFill>
                  <a:srgbClr val="17375E"/>
                </a:solidFill>
                <a:latin typeface="ＤＦＰ太丸ゴシック体"/>
                <a:ea typeface="ＤＦＰ太丸ゴシック体"/>
                <a:cs typeface="ＤＦＰ太丸ゴシック体"/>
              </a:rPr>
              <a:t>を</a:t>
            </a:r>
            <a:r>
              <a:rPr kumimoji="1" lang="ja-JP" altLang="en-US" sz="2700" b="1" i="1" dirty="0" smtClean="0">
                <a:solidFill>
                  <a:srgbClr val="17375E"/>
                </a:solidFill>
                <a:latin typeface="ＤＦＰ太丸ゴシック体"/>
                <a:ea typeface="ＤＦＰ太丸ゴシック体"/>
                <a:cs typeface="ＤＦＰ太丸ゴシック体"/>
              </a:rPr>
              <a:t>募集いたします！</a:t>
            </a:r>
            <a:endParaRPr kumimoji="1" lang="ja-JP" altLang="en-US" sz="2700" b="1" i="1" dirty="0">
              <a:solidFill>
                <a:srgbClr val="17375E"/>
              </a:solidFill>
              <a:latin typeface="ＤＦＰ太丸ゴシック体"/>
              <a:ea typeface="ＤＦＰ太丸ゴシック体"/>
              <a:cs typeface="ＤＦＰ太丸ゴシック体"/>
            </a:endParaRPr>
          </a:p>
        </p:txBody>
      </p:sp>
      <p:pic>
        <p:nvPicPr>
          <p:cNvPr id="9" name="図 8" descr="logo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9649" y="5816003"/>
            <a:ext cx="1181829" cy="807260"/>
          </a:xfrm>
          <a:prstGeom prst="rect">
            <a:avLst/>
          </a:prstGeom>
        </p:spPr>
      </p:pic>
    </p:spTree>
    <p:extLst>
      <p:ext uri="{BB962C8B-B14F-4D97-AF65-F5344CB8AC3E}">
        <p14:creationId xmlns:p14="http://schemas.microsoft.com/office/powerpoint/2010/main" val="3953045697"/>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TotalTime>
  <Words>333</Words>
  <Application>Microsoft Macintosh PowerPoint</Application>
  <PresentationFormat>画面に合わせる (4:3)</PresentationFormat>
  <Paragraphs>34</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ホワイト</vt:lpstr>
      <vt:lpstr>エレグランスコラボレッスンの募集について</vt:lpstr>
      <vt:lpstr>エレグランスエプロンご愛用のお客様で お教室・サロンを主宰される皆様へ  エレグランスコラボレッスン を募集いたします！</vt:lpstr>
      <vt:lpstr>エレグランスエプロンご愛用のお客様で お教室・サロンを主宰される皆様へ  エレグランス コラボレッスン  を募集いたします！</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エレグランスコラボレッスンの募集について</dc:title>
  <dc:creator>加藤 なぎさ</dc:creator>
  <cp:lastModifiedBy>加藤 なぎさ</cp:lastModifiedBy>
  <cp:revision>11</cp:revision>
  <cp:lastPrinted>2017-01-26T06:03:22Z</cp:lastPrinted>
  <dcterms:created xsi:type="dcterms:W3CDTF">2017-01-25T06:08:02Z</dcterms:created>
  <dcterms:modified xsi:type="dcterms:W3CDTF">2017-01-26T06:48:47Z</dcterms:modified>
</cp:coreProperties>
</file>